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media/image9.jpg" ContentType="image/png"/>
  <Override PartName="/ppt/media/image21.jpg" ContentType="image/pn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13" r:id="rId3"/>
    <p:sldId id="314" r:id="rId4"/>
    <p:sldId id="315" r:id="rId5"/>
    <p:sldId id="316" r:id="rId6"/>
    <p:sldId id="318" r:id="rId7"/>
    <p:sldId id="287" r:id="rId8"/>
    <p:sldId id="321" r:id="rId9"/>
    <p:sldId id="312" r:id="rId10"/>
    <p:sldId id="275" r:id="rId11"/>
    <p:sldId id="305" r:id="rId12"/>
    <p:sldId id="311" r:id="rId13"/>
    <p:sldId id="319" r:id="rId14"/>
    <p:sldId id="278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AE7D5B"/>
    <a:srgbClr val="156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2BD66-B4EE-8C17-3806-B1740F97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F2739D-41F5-621B-1A30-E1D025680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47DEF-EDFA-1593-889B-966B1D82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C02D2C-D179-EC53-096A-49BC4922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DF0DEE-9F4A-AD17-8B6C-B2FF6A7F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10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6717B-19AB-6E30-18C4-F25D3C2C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8236EC-97A1-5FCA-CC02-81E5C8B88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A0A20-1E58-BE70-7642-B16D6266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438DFC-48A3-4D6F-86AB-E57F2CD5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09E4C-35EC-EEDE-1900-DF85ED62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96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079A94-8506-33F4-36D5-9392C5491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4F2AF0-F143-674C-0078-406C52F54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374745-2536-8FB4-D4CE-6FD0D919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775E16-930A-6443-6F3D-57FF49D4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0CC0B-369D-CDD2-9CF8-2C8C1157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72567-1E11-404A-1E60-B61FB2C1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0B9873-EAA1-07E6-877B-28E45BC2D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A4B222-25FB-06A5-8562-C030CDF0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1FA103-591C-5719-2A8B-A6CAE0313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C1F9A-3953-CD46-CD79-9ABE7B2E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17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FAEE1-A423-9BD4-8D3D-A967A9DB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369CC4-5E60-4CDB-92CB-E36EA80E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51C3C-5261-A860-6718-34FB9614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2515A0-BD88-9A36-303C-4807B920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6A284-02D7-AC77-E1AF-7BE6CBFE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1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C91BE-BFB6-B4A3-B596-AEC0D808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26EF6A-4809-2CA5-B175-C0FDD94E4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864D8E-F238-EADC-3AD7-E2AFC991A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5C03A9-4EDB-0066-B1AA-1CA7268B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4F7C7E-9249-BDA3-AE0C-976D7F6C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7997DB-23DD-6D2D-DD99-04DC9FA7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9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D0515-90D7-916C-9E58-236A6B25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24810C-A610-94CA-7387-7D4F0EF1C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27135-CA10-5CA2-F7C7-F0DA98769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914659-B356-13BB-3053-2A13B8D3F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BD2147-2E5C-D3B4-CABF-DBB272655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E22872-63AC-BEAB-548E-A678724F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4EFA50-53CC-F505-16B5-D4BDB82B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43780A-5C65-4AD2-27B5-23ABF9BA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94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4BD34-DF32-1153-BB18-DC5D8781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0BA31FD-557C-0F71-7018-5B6C3EA9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2AE97A-1C0C-FDAF-5F76-C421FEB3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C40021-DE89-96CF-AD75-132D0022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037E9D-D677-BF6B-F83A-49C481315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97C5F9-D295-9D72-5956-0B063039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AFFD61-8CC0-25AA-33A1-53CE97B4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82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8D70A-CEA1-02D1-0360-B0518EF5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03D54F-6C48-0E7B-AE85-42A449EC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D2CABF-B53F-8E8B-6182-CC07E7686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B7F59-AB0D-5AB3-8B3D-590819AF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03A91-DE71-D846-68B3-93CBA6CB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AA0308-93C8-537C-E519-CC981EEA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86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EB6B4-1007-F90F-5A8B-A7AEC236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BF7315-18D5-5730-E42F-176FB608A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93735F-9F16-CE0D-3CCC-6F31DC247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C5C618-30A0-8D98-6A5E-7DD6626B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783B8-85A6-C398-E92D-88BD9AD9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1373AE-3B3B-E4E9-CA21-2BFF2054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00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767451-C215-14C7-7256-CA288769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9C7062-9774-A7B2-6A12-5ED9D88C6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935E71-D81C-DA8D-D7C4-C45568967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250D-84BC-4A69-AE06-26D0538C12FB}" type="datetimeFigureOut">
              <a:rPr lang="es-ES" smtClean="0"/>
              <a:t>19/02/2025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E60C91-0095-994D-437D-7D12B2CE0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1A9265-2F45-7413-DACB-98105D6CF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5BE6-61F9-4E4F-B984-8C43869E1C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99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10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2.jpg"/><Relationship Id="rId9" Type="http://schemas.openxmlformats.org/officeDocument/2006/relationships/image" Target="../media/image18.jpg"/><Relationship Id="rId1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1.png"/><Relationship Id="rId10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" descr="Text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469" y="6003904"/>
            <a:ext cx="2443446" cy="5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5BF3F9-862C-48CB-292A-F87CC8485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3" y="1566329"/>
            <a:ext cx="5375696" cy="327133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9E87FD9-6FB2-CB0D-2662-966B5FA71CF8}"/>
              </a:ext>
            </a:extLst>
          </p:cNvPr>
          <p:cNvSpPr/>
          <p:nvPr/>
        </p:nvSpPr>
        <p:spPr>
          <a:xfrm>
            <a:off x="6154539" y="0"/>
            <a:ext cx="6012581" cy="6858000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4092038-5328-401E-6FCE-352D1286AA73}"/>
              </a:ext>
            </a:extLst>
          </p:cNvPr>
          <p:cNvSpPr/>
          <p:nvPr/>
        </p:nvSpPr>
        <p:spPr>
          <a:xfrm>
            <a:off x="6179418" y="0"/>
            <a:ext cx="128513" cy="6858000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4DDC031-5593-9267-3F64-CFF0EB467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43" y="348295"/>
            <a:ext cx="5423234" cy="409479"/>
          </a:xfrm>
          <a:prstGeom prst="rect">
            <a:avLst/>
          </a:prstGeom>
        </p:spPr>
      </p:pic>
      <p:sp>
        <p:nvSpPr>
          <p:cNvPr id="14" name="Google Shape;198;p1">
            <a:extLst>
              <a:ext uri="{FF2B5EF4-FFF2-40B4-BE49-F238E27FC236}">
                <a16:creationId xmlns:a16="http://schemas.microsoft.com/office/drawing/2014/main" id="{FEB81D2E-2624-5842-A72F-EB06D4133E96}"/>
              </a:ext>
            </a:extLst>
          </p:cNvPr>
          <p:cNvSpPr txBox="1"/>
          <p:nvPr/>
        </p:nvSpPr>
        <p:spPr>
          <a:xfrm>
            <a:off x="6960113" y="2518052"/>
            <a:ext cx="4990587" cy="25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ru-RU" sz="3200" b="1" dirty="0">
                <a:ea typeface="Calibri"/>
                <a:cs typeface="Calibri"/>
                <a:sym typeface="Calibri"/>
              </a:rPr>
              <a:t>Разработка </a:t>
            </a:r>
            <a:r>
              <a:rPr lang="ru-RU" sz="3200" b="1" dirty="0" err="1">
                <a:ea typeface="Calibri"/>
                <a:cs typeface="Calibri"/>
                <a:sym typeface="Calibri"/>
              </a:rPr>
              <a:t>микроквалификаций</a:t>
            </a:r>
            <a:r>
              <a:rPr lang="ru-RU" sz="3200" b="1" dirty="0"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ru-RU" sz="3200" b="1" dirty="0">
                <a:ea typeface="Calibri"/>
                <a:cs typeface="Calibri"/>
                <a:sym typeface="Calibri"/>
              </a:rPr>
              <a:t>в рамках проекта </a:t>
            </a:r>
            <a:r>
              <a:rPr lang="en-US" sz="3200" b="1" dirty="0">
                <a:ea typeface="Calibri"/>
                <a:cs typeface="Calibri"/>
                <a:sym typeface="Calibri"/>
              </a:rPr>
              <a:t>LESLIE</a:t>
            </a:r>
            <a:endParaRPr lang="en-US"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ru-RU" sz="16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endParaRPr lang="ru-RU" sz="1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lt1"/>
              </a:buClr>
              <a:buSzPts val="2400"/>
            </a:pPr>
            <a:r>
              <a:rPr lang="ru-RU" sz="16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Управление земельными ресурсами, окружающей средой и твердыми отходами в образовании и бизнесе Центральной Азии</a:t>
            </a:r>
            <a:endParaRPr lang="en-US" sz="16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7;p1">
            <a:extLst>
              <a:ext uri="{FF2B5EF4-FFF2-40B4-BE49-F238E27FC236}">
                <a16:creationId xmlns:a16="http://schemas.microsoft.com/office/drawing/2014/main" id="{857BB232-DC97-492B-25BA-0C24D61D95DA}"/>
              </a:ext>
            </a:extLst>
          </p:cNvPr>
          <p:cNvSpPr txBox="1"/>
          <p:nvPr/>
        </p:nvSpPr>
        <p:spPr>
          <a:xfrm>
            <a:off x="6960113" y="6003903"/>
            <a:ext cx="4401434" cy="6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600"/>
            </a:pPr>
            <a:r>
              <a:rPr lang="ru-RU" sz="1600" i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Болегенова</a:t>
            </a:r>
            <a:r>
              <a:rPr lang="ru-RU" sz="1600" i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С.А., </a:t>
            </a:r>
            <a:r>
              <a:rPr lang="ru-RU" sz="1600" i="1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Шортанбаева</a:t>
            </a:r>
            <a:r>
              <a:rPr lang="ru-RU" sz="1600" i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 Ж.К. </a:t>
            </a:r>
            <a:endParaRPr sz="1600" i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4;p1">
            <a:extLst>
              <a:ext uri="{FF2B5EF4-FFF2-40B4-BE49-F238E27FC236}">
                <a16:creationId xmlns:a16="http://schemas.microsoft.com/office/drawing/2014/main" id="{518B1446-DEC6-A417-0050-065D3210DED2}"/>
              </a:ext>
            </a:extLst>
          </p:cNvPr>
          <p:cNvSpPr txBox="1">
            <a:spLocks/>
          </p:cNvSpPr>
          <p:nvPr/>
        </p:nvSpPr>
        <p:spPr>
          <a:xfrm>
            <a:off x="6960113" y="445900"/>
            <a:ext cx="4990587" cy="162625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ru-RU" sz="1400" b="1" dirty="0">
                <a:solidFill>
                  <a:schemeClr val="bg1"/>
                </a:solidFill>
              </a:rPr>
              <a:t>Экспертная стратегическая сессия </a:t>
            </a:r>
          </a:p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ru-RU" sz="1400" b="1" dirty="0">
                <a:solidFill>
                  <a:schemeClr val="bg1"/>
                </a:solidFill>
              </a:rPr>
              <a:t>«Обеспечение качества образовательных программ: академические подходы и инновационные решения»</a:t>
            </a:r>
            <a:endParaRPr lang="es-ES" sz="14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endParaRPr lang="en-US" sz="18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ru-RU" sz="1400" b="1" dirty="0">
                <a:solidFill>
                  <a:schemeClr val="bg1"/>
                </a:solidFill>
              </a:rPr>
              <a:t>Казахский национальный университет имени аль-</a:t>
            </a:r>
            <a:r>
              <a:rPr lang="ru-RU" sz="1400" b="1" dirty="0" err="1">
                <a:solidFill>
                  <a:schemeClr val="bg1"/>
                </a:solidFill>
              </a:rPr>
              <a:t>Фараби</a:t>
            </a:r>
            <a:endParaRPr lang="en-US" sz="1400" b="1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buClr>
                <a:schemeClr val="lt1"/>
              </a:buClr>
              <a:buSzPts val="1800"/>
            </a:pPr>
            <a:r>
              <a:rPr lang="ru-RU" sz="1400" b="1" dirty="0">
                <a:solidFill>
                  <a:schemeClr val="bg1"/>
                </a:solidFill>
              </a:rPr>
              <a:t>20 февраля 2025 года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1" descr="Изображение выглядит как эмблема, символ, нашивка, герб&#10;&#10;Автоматически созданное описание">
            <a:extLst>
              <a:ext uri="{FF2B5EF4-FFF2-40B4-BE49-F238E27FC236}">
                <a16:creationId xmlns:a16="http://schemas.microsoft.com/office/drawing/2014/main" id="{1D19A521-F8AD-606F-847E-44373D18E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704" y="5723824"/>
            <a:ext cx="704850" cy="792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931" y="8691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Land management, Environment &amp; </a:t>
            </a:r>
            <a:r>
              <a:rPr lang="en-US" dirty="0" err="1"/>
              <a:t>SoLId-WastE</a:t>
            </a:r>
            <a:r>
              <a:rPr lang="en-US" dirty="0"/>
              <a:t>:</a:t>
            </a:r>
          </a:p>
          <a:p>
            <a:r>
              <a:rPr lang="en-US" dirty="0"/>
              <a:t>Inside education and business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248344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5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2382853" y="409312"/>
            <a:ext cx="9245600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Содержание шаблона </a:t>
            </a:r>
            <a:r>
              <a:rPr lang="ru-RU" sz="3200" dirty="0" err="1">
                <a:solidFill>
                  <a:schemeClr val="bg1"/>
                </a:solidFill>
              </a:rPr>
              <a:t>микроквалификации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5E7C5C-3BC4-BCF9-23DC-CF5623D4094F}"/>
              </a:ext>
            </a:extLst>
          </p:cNvPr>
          <p:cNvSpPr txBox="1"/>
          <p:nvPr/>
        </p:nvSpPr>
        <p:spPr>
          <a:xfrm>
            <a:off x="1251534" y="1909310"/>
            <a:ext cx="1027905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>
              <a:spcAft>
                <a:spcPts val="600"/>
              </a:spcAft>
            </a:pPr>
            <a:r>
              <a:rPr lang="en-GB" sz="2000" dirty="0"/>
              <a:t>1. </a:t>
            </a:r>
            <a:r>
              <a:rPr lang="ru-RU" sz="2000" dirty="0"/>
              <a:t>Фамилия и имя обучающегося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2. </a:t>
            </a:r>
            <a:r>
              <a:rPr lang="ru-RU" sz="2000" dirty="0"/>
              <a:t>Название </a:t>
            </a:r>
            <a:r>
              <a:rPr lang="ru-RU" sz="2000" dirty="0" err="1"/>
              <a:t>микроквалификации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3. </a:t>
            </a:r>
            <a:r>
              <a:rPr lang="ru-RU" sz="2000" dirty="0"/>
              <a:t>Страна/регион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4. </a:t>
            </a:r>
            <a:r>
              <a:rPr lang="ru-RU" sz="2000" dirty="0"/>
              <a:t>Орган, присуждающий степень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5. </a:t>
            </a:r>
            <a:r>
              <a:rPr lang="ru-RU" sz="2000" dirty="0"/>
              <a:t>Дата выдачи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6. </a:t>
            </a:r>
            <a:r>
              <a:rPr lang="ru-RU" sz="2000" dirty="0"/>
              <a:t>Трудоемкость </a:t>
            </a:r>
            <a:r>
              <a:rPr lang="en-GB" sz="2000" dirty="0"/>
              <a:t>(ECTS)</a:t>
            </a:r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7. </a:t>
            </a:r>
            <a:r>
              <a:rPr lang="ru-RU" sz="2000" dirty="0"/>
              <a:t>Уровень обучения (EQF и/или национальная рамка квалификаций; Международная рамка квалификаций Европейского образовательного пространства)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223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5E7C5C-3BC4-BCF9-23DC-CF5623D4094F}"/>
              </a:ext>
            </a:extLst>
          </p:cNvPr>
          <p:cNvSpPr txBox="1"/>
          <p:nvPr/>
        </p:nvSpPr>
        <p:spPr>
          <a:xfrm>
            <a:off x="768096" y="2374797"/>
            <a:ext cx="11252455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675" indent="-320675">
              <a:spcAft>
                <a:spcPts val="600"/>
              </a:spcAft>
            </a:pPr>
            <a:r>
              <a:rPr lang="en-GB" sz="2000" dirty="0"/>
              <a:t>8. </a:t>
            </a:r>
            <a:r>
              <a:rPr lang="ru-RU" sz="2000" dirty="0"/>
              <a:t>Результаты обучения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9. </a:t>
            </a:r>
            <a:r>
              <a:rPr lang="ru-RU" sz="2000" dirty="0"/>
              <a:t>Форма обучения </a:t>
            </a:r>
            <a:r>
              <a:rPr lang="en-GB" sz="2000" dirty="0"/>
              <a:t>(</a:t>
            </a:r>
            <a:r>
              <a:rPr lang="ru-RU" sz="2000" dirty="0"/>
              <a:t>онлайн</a:t>
            </a:r>
            <a:r>
              <a:rPr lang="en-GB" sz="2000" dirty="0"/>
              <a:t>, </a:t>
            </a:r>
            <a:r>
              <a:rPr lang="ru-RU" sz="2000" dirty="0"/>
              <a:t>офлайн или смешанная форма, </a:t>
            </a:r>
            <a:r>
              <a:rPr lang="ru-RU" sz="2000" dirty="0" err="1"/>
              <a:t>волонтерство</a:t>
            </a:r>
            <a:r>
              <a:rPr lang="ru-RU" sz="2000" dirty="0"/>
              <a:t>, опыт работы</a:t>
            </a:r>
            <a:r>
              <a:rPr lang="en-GB" sz="2000" dirty="0"/>
              <a:t>)</a:t>
            </a:r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10. </a:t>
            </a:r>
            <a:r>
              <a:rPr lang="ru-RU" sz="2000" dirty="0" err="1"/>
              <a:t>Пререквизиты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11. </a:t>
            </a:r>
            <a:r>
              <a:rPr lang="ru-RU" sz="2000" dirty="0"/>
              <a:t>Тип оценивания (тестирование, портфолио, признание результатов предыдущего обучения и т. д.)</a:t>
            </a:r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12. </a:t>
            </a:r>
            <a:r>
              <a:rPr lang="ru-RU" sz="2000" dirty="0"/>
              <a:t>Контроль и проверка личности во время оценивания</a:t>
            </a:r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13. </a:t>
            </a:r>
            <a:r>
              <a:rPr lang="ru-RU" sz="2000" dirty="0"/>
              <a:t>Обеспечение качества </a:t>
            </a:r>
            <a:r>
              <a:rPr lang="ru-RU" sz="2000" dirty="0" err="1"/>
              <a:t>микроквалификации</a:t>
            </a:r>
            <a:endParaRPr lang="en-GB" sz="2000" dirty="0"/>
          </a:p>
          <a:p>
            <a:pPr marL="320675" indent="-320675">
              <a:spcAft>
                <a:spcPts val="600"/>
              </a:spcAft>
            </a:pPr>
            <a:r>
              <a:rPr lang="en-GB" sz="2000" dirty="0"/>
              <a:t>14. </a:t>
            </a:r>
            <a:r>
              <a:rPr lang="ru-RU" sz="2000" dirty="0"/>
              <a:t>Варианты интеграции </a:t>
            </a:r>
            <a:r>
              <a:rPr lang="ru-RU" sz="2000" dirty="0" err="1"/>
              <a:t>микроквалификации</a:t>
            </a:r>
            <a:endParaRPr lang="en-GB" sz="2000" dirty="0"/>
          </a:p>
        </p:txBody>
      </p:sp>
      <p:sp>
        <p:nvSpPr>
          <p:cNvPr id="13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2382853" y="409312"/>
            <a:ext cx="9245600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Содержание шаблона </a:t>
            </a:r>
            <a:r>
              <a:rPr lang="ru-RU" sz="3200" dirty="0" err="1">
                <a:solidFill>
                  <a:schemeClr val="bg1"/>
                </a:solidFill>
              </a:rPr>
              <a:t>микроквалификации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3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5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2382853" y="409312"/>
            <a:ext cx="9245600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Качественные показатели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437993-9A0F-123E-9E5D-AC90A6F134B1}"/>
              </a:ext>
            </a:extLst>
          </p:cNvPr>
          <p:cNvSpPr txBox="1"/>
          <p:nvPr/>
        </p:nvSpPr>
        <p:spPr>
          <a:xfrm>
            <a:off x="455358" y="1591700"/>
            <a:ext cx="11281284" cy="4085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Актуальность курсов </a:t>
            </a:r>
            <a:r>
              <a:rPr lang="ru-RU" altLang="es-ES" sz="2200" dirty="0" err="1"/>
              <a:t>микроквалификации</a:t>
            </a:r>
            <a:r>
              <a:rPr lang="ru-RU" altLang="es-ES" sz="2200" dirty="0"/>
              <a:t> в соответствии с требованиями и стандартами трудовых функций в отрасли/секторе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Стратегические цели и потребности рынка на местном / национальном / международном уровне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Качество и эффективность подходов и инструментов для сбора информации и данных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Участие в обучении и оценка пилотных курсов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Качество обратной связи, данных и конкретных комментариев и предложений, собранных в ходе пилотирования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Уровень удовлетворенности заинтересованных сторон, участвовавших в пилотировании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Применимость результатов (курсов и стратегий)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dirty="0"/>
              <a:t>Устойчивость и применимость разработанных курсов</a:t>
            </a:r>
            <a:endParaRPr lang="en-US" altLang="es-ES" sz="2200" dirty="0"/>
          </a:p>
        </p:txBody>
      </p:sp>
      <p:pic>
        <p:nvPicPr>
          <p:cNvPr id="5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4E717268-F844-5EB4-F9C6-527C03E487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53304" y="5885476"/>
            <a:ext cx="2453641" cy="51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09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5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2382853" y="409312"/>
            <a:ext cx="9245600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Риски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A437993-9A0F-123E-9E5D-AC90A6F134B1}"/>
              </a:ext>
            </a:extLst>
          </p:cNvPr>
          <p:cNvSpPr txBox="1"/>
          <p:nvPr/>
        </p:nvSpPr>
        <p:spPr>
          <a:xfrm>
            <a:off x="562237" y="2579252"/>
            <a:ext cx="11281284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b="1" dirty="0"/>
              <a:t>Неудовлетворительная коммуникация/сотрудничество в рамках консорциума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ru-RU" altLang="es-ES" sz="2200" b="1" dirty="0"/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b="1" dirty="0"/>
              <a:t>Превышение или </a:t>
            </a:r>
            <a:r>
              <a:rPr lang="ru-RU" altLang="es-ES" sz="2200" b="1" dirty="0" err="1"/>
              <a:t>неосвоение</a:t>
            </a:r>
            <a:r>
              <a:rPr lang="ru-RU" altLang="es-ES" sz="2200" b="1" dirty="0"/>
              <a:t> средств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ru-RU" altLang="es-ES" sz="2200" b="1" dirty="0"/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b="1" dirty="0"/>
              <a:t>Отсутствие единообразия/совместимости подходов к преподаванию/обучению в участвующих академических/образовательных учреждениях из-за различий в национальном законодательстве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ru-RU" altLang="es-ES" sz="2200" b="1" dirty="0"/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r>
              <a:rPr lang="ru-RU" altLang="es-ES" sz="2200" b="1" dirty="0"/>
              <a:t>Ограничения в сотрудничестве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</a:pPr>
            <a:endParaRPr lang="en-US" altLang="es-ES" sz="2200" b="0" dirty="0"/>
          </a:p>
        </p:txBody>
      </p:sp>
      <p:pic>
        <p:nvPicPr>
          <p:cNvPr id="5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4E717268-F844-5EB4-F9C6-527C03E4875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9880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82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AF5F7222-EBA4-FD15-795B-3831E64D1A2A}"/>
              </a:ext>
            </a:extLst>
          </p:cNvPr>
          <p:cNvGrpSpPr/>
          <p:nvPr/>
        </p:nvGrpSpPr>
        <p:grpSpPr>
          <a:xfrm>
            <a:off x="1256785" y="2777466"/>
            <a:ext cx="9678430" cy="3520264"/>
            <a:chOff x="1011341" y="629913"/>
            <a:chExt cx="10437573" cy="379638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8D2CC58-CE5B-6C05-F41A-F3C2BF244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4484" y="660901"/>
              <a:ext cx="2106580" cy="755620"/>
            </a:xfrm>
            <a:prstGeom prst="rect">
              <a:avLst/>
            </a:prstGeom>
          </p:spPr>
        </p:pic>
        <p:pic>
          <p:nvPicPr>
            <p:cNvPr id="5" name="Imagen 4" descr="Texto&#10;&#10;Descripción generada automáticamente con confianza baja">
              <a:extLst>
                <a:ext uri="{FF2B5EF4-FFF2-40B4-BE49-F238E27FC236}">
                  <a16:creationId xmlns:a16="http://schemas.microsoft.com/office/drawing/2014/main" id="{702336A4-CBF8-52C6-570C-0E49D7FA8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8868" y="629913"/>
              <a:ext cx="2538523" cy="705145"/>
            </a:xfrm>
            <a:prstGeom prst="rect">
              <a:avLst/>
            </a:prstGeom>
          </p:spPr>
        </p:pic>
        <p:pic>
          <p:nvPicPr>
            <p:cNvPr id="6" name="Imagen 5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E6EFE3C8-A402-B0D9-8D66-E6F737D6B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1341" y="2198271"/>
              <a:ext cx="2226019" cy="755621"/>
            </a:xfrm>
            <a:prstGeom prst="rect">
              <a:avLst/>
            </a:prstGeom>
          </p:spPr>
        </p:pic>
        <p:pic>
          <p:nvPicPr>
            <p:cNvPr id="8" name="Imagen 7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53371F14-FE3A-E4DA-F7DB-E4CD23E16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0651" y="1802564"/>
              <a:ext cx="1283399" cy="1283399"/>
            </a:xfrm>
            <a:prstGeom prst="rect">
              <a:avLst/>
            </a:prstGeom>
          </p:spPr>
        </p:pic>
        <p:pic>
          <p:nvPicPr>
            <p:cNvPr id="9" name="Imagen 8" descr="Imagen que contiene Icono&#10;&#10;Descripción generada automáticamente">
              <a:extLst>
                <a:ext uri="{FF2B5EF4-FFF2-40B4-BE49-F238E27FC236}">
                  <a16:creationId xmlns:a16="http://schemas.microsoft.com/office/drawing/2014/main" id="{175D4282-2356-73F6-108B-545B83250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4859" y="1813826"/>
              <a:ext cx="1314191" cy="1272137"/>
            </a:xfrm>
            <a:prstGeom prst="rect">
              <a:avLst/>
            </a:prstGeom>
          </p:spPr>
        </p:pic>
        <p:pic>
          <p:nvPicPr>
            <p:cNvPr id="10" name="Picture 6" descr="logo">
              <a:extLst>
                <a:ext uri="{FF2B5EF4-FFF2-40B4-BE49-F238E27FC236}">
                  <a16:creationId xmlns:a16="http://schemas.microsoft.com/office/drawing/2014/main" id="{343B1691-B8B9-3FC1-0719-53C0DD324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859" y="1813826"/>
              <a:ext cx="1117589" cy="1151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 descr="Texto&#10;&#10;Descripción generada automáticamente con confianza baja">
              <a:extLst>
                <a:ext uri="{FF2B5EF4-FFF2-40B4-BE49-F238E27FC236}">
                  <a16:creationId xmlns:a16="http://schemas.microsoft.com/office/drawing/2014/main" id="{C405236C-3F7A-82A8-5AAA-22CA51C8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3036" y="3482150"/>
              <a:ext cx="1883535" cy="799713"/>
            </a:xfrm>
            <a:prstGeom prst="rect">
              <a:avLst/>
            </a:prstGeom>
          </p:spPr>
        </p:pic>
        <p:pic>
          <p:nvPicPr>
            <p:cNvPr id="13" name="Imagen 12" descr="Un dibujo con letras&#10;&#10;Descripción generada automáticamente con confianza media">
              <a:extLst>
                <a:ext uri="{FF2B5EF4-FFF2-40B4-BE49-F238E27FC236}">
                  <a16:creationId xmlns:a16="http://schemas.microsoft.com/office/drawing/2014/main" id="{7C8192B4-86E8-E124-3139-D2866491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00651" y="3560086"/>
              <a:ext cx="1540190" cy="799714"/>
            </a:xfrm>
            <a:prstGeom prst="rect">
              <a:avLst/>
            </a:prstGeom>
          </p:spPr>
        </p:pic>
        <p:pic>
          <p:nvPicPr>
            <p:cNvPr id="14" name="Imagen 13" descr="Logotipo&#10;&#10;Descripción generada automáticamente">
              <a:extLst>
                <a:ext uri="{FF2B5EF4-FFF2-40B4-BE49-F238E27FC236}">
                  <a16:creationId xmlns:a16="http://schemas.microsoft.com/office/drawing/2014/main" id="{90B15BB1-66DE-5403-FCA5-DD54F38CA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09943" y="3446254"/>
              <a:ext cx="924022" cy="969593"/>
            </a:xfrm>
            <a:prstGeom prst="rect">
              <a:avLst/>
            </a:prstGeom>
          </p:spPr>
        </p:pic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3A5FDD8D-6E50-04C0-BE73-B2A635DEF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188392" y="3275176"/>
              <a:ext cx="1260522" cy="1151118"/>
            </a:xfrm>
            <a:prstGeom prst="rect">
              <a:avLst/>
            </a:prstGeom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703FA3B0-E87E-E92C-F9BE-B1EA9D23C3B4}"/>
                </a:ext>
              </a:extLst>
            </p:cNvPr>
            <p:cNvGrpSpPr/>
            <p:nvPr/>
          </p:nvGrpSpPr>
          <p:grpSpPr>
            <a:xfrm>
              <a:off x="3487130" y="3534307"/>
              <a:ext cx="2332962" cy="755622"/>
              <a:chOff x="3547482" y="3623728"/>
              <a:chExt cx="2332962" cy="755622"/>
            </a:xfrm>
          </p:grpSpPr>
          <p:pic>
            <p:nvPicPr>
              <p:cNvPr id="12" name="Imagen 11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1C1FBE78-9E82-9619-6388-CA5B7FCD1E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r="83205"/>
              <a:stretch/>
            </p:blipFill>
            <p:spPr>
              <a:xfrm>
                <a:off x="3547482" y="3623728"/>
                <a:ext cx="528780" cy="755622"/>
              </a:xfrm>
              <a:prstGeom prst="rect">
                <a:avLst/>
              </a:prstGeom>
            </p:spPr>
          </p:pic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99BE4F16-26DB-D124-1FD9-A3CE2AB5EA15}"/>
                  </a:ext>
                </a:extLst>
              </p:cNvPr>
              <p:cNvSpPr txBox="1"/>
              <p:nvPr/>
            </p:nvSpPr>
            <p:spPr>
              <a:xfrm>
                <a:off x="4136207" y="3664920"/>
                <a:ext cx="1540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TIIAME-NRU</a:t>
                </a: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CC964372-14C2-3600-03E6-38F4DEE9EF2C}"/>
                  </a:ext>
                </a:extLst>
              </p:cNvPr>
              <p:cNvSpPr txBox="1"/>
              <p:nvPr/>
            </p:nvSpPr>
            <p:spPr>
              <a:xfrm>
                <a:off x="4117094" y="3939817"/>
                <a:ext cx="1763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chemeClr val="accent5">
                        <a:lumMod val="50000"/>
                      </a:schemeClr>
                    </a:solidFill>
                  </a:rPr>
                  <a:t>BINRM-TIIAME</a:t>
                </a:r>
              </a:p>
            </p:txBody>
          </p:sp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13841FDF-3917-CEB0-C7B9-4C7467D6C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12564" y="646182"/>
              <a:ext cx="2474736" cy="874192"/>
            </a:xfrm>
            <a:prstGeom prst="rect">
              <a:avLst/>
            </a:prstGeom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6056297" y="-4670446"/>
            <a:ext cx="79410" cy="12192003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12497" y="1842885"/>
            <a:ext cx="2695902" cy="5653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98;p1">
            <a:extLst>
              <a:ext uri="{FF2B5EF4-FFF2-40B4-BE49-F238E27FC236}">
                <a16:creationId xmlns:a16="http://schemas.microsoft.com/office/drawing/2014/main" id="{25AC305C-CF6B-4E16-3320-C8DDD1426E68}"/>
              </a:ext>
            </a:extLst>
          </p:cNvPr>
          <p:cNvSpPr txBox="1"/>
          <p:nvPr/>
        </p:nvSpPr>
        <p:spPr>
          <a:xfrm>
            <a:off x="3102566" y="468308"/>
            <a:ext cx="5932201" cy="52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3600" b="1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3600" b="1" u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42848" y="4132277"/>
            <a:ext cx="823248" cy="9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5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438198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525" y="6195215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3033F075-D38D-1DE6-B387-8B518C0C2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115" y="1591700"/>
            <a:ext cx="7066392" cy="50091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3C3938-1E00-6EC4-5887-410C90BD0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01" y="2896897"/>
            <a:ext cx="1953365" cy="700663"/>
          </a:xfrm>
          <a:prstGeom prst="rect">
            <a:avLst/>
          </a:prstGeom>
        </p:spPr>
      </p:pic>
      <p:pic>
        <p:nvPicPr>
          <p:cNvPr id="9" name="Imagen 8" descr="Texto&#10;&#10;Descripción generada automáticamente con confianza baja">
            <a:extLst>
              <a:ext uri="{FF2B5EF4-FFF2-40B4-BE49-F238E27FC236}">
                <a16:creationId xmlns:a16="http://schemas.microsoft.com/office/drawing/2014/main" id="{E4AAC270-BF8B-46C6-B193-1260BBFDE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54" y="4078361"/>
            <a:ext cx="2353892" cy="6538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84E8C0E-49CE-B8AF-D5DA-C394FFC636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112" y="1774098"/>
            <a:ext cx="2294744" cy="8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F038B31D-357F-D0E6-C552-FA0B7685E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621" y="1591700"/>
            <a:ext cx="8512263" cy="5018990"/>
          </a:xfrm>
          <a:prstGeom prst="rect">
            <a:avLst/>
          </a:prstGeom>
        </p:spPr>
      </p:pic>
      <p:pic>
        <p:nvPicPr>
          <p:cNvPr id="27" name="Imagen 2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71B9065-FBAF-8CA8-4DF3-6B519058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04" y="1624944"/>
            <a:ext cx="2064117" cy="700663"/>
          </a:xfrm>
          <a:prstGeom prst="rect">
            <a:avLst/>
          </a:prstGeom>
        </p:spPr>
      </p:pic>
      <p:pic>
        <p:nvPicPr>
          <p:cNvPr id="28" name="Imagen 2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A24B7E9-DC0F-FACC-914E-D540859ECC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024" y="2344848"/>
            <a:ext cx="1051864" cy="1058480"/>
          </a:xfrm>
          <a:prstGeom prst="rect">
            <a:avLst/>
          </a:prstGeom>
        </p:spPr>
      </p:pic>
      <p:pic>
        <p:nvPicPr>
          <p:cNvPr id="31" name="Imagen 3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EDC2000-3252-D2B1-9F5C-A66DEBC21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928" y="3521161"/>
            <a:ext cx="1190055" cy="1190055"/>
          </a:xfrm>
          <a:prstGeom prst="rect">
            <a:avLst/>
          </a:prstGeom>
        </p:spPr>
      </p:pic>
      <p:pic>
        <p:nvPicPr>
          <p:cNvPr id="32" name="Imagen 31" descr="Imagen que contiene Icono&#10;&#10;Descripción generada automáticamente">
            <a:extLst>
              <a:ext uri="{FF2B5EF4-FFF2-40B4-BE49-F238E27FC236}">
                <a16:creationId xmlns:a16="http://schemas.microsoft.com/office/drawing/2014/main" id="{532FE018-D0CA-3F23-DEC4-B7ADAD3F84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157" y="4790921"/>
            <a:ext cx="1218608" cy="1179612"/>
          </a:xfrm>
          <a:prstGeom prst="rect">
            <a:avLst/>
          </a:prstGeom>
        </p:spPr>
      </p:pic>
      <p:pic>
        <p:nvPicPr>
          <p:cNvPr id="34" name="Picture 6" descr="logo">
            <a:extLst>
              <a:ext uri="{FF2B5EF4-FFF2-40B4-BE49-F238E27FC236}">
                <a16:creationId xmlns:a16="http://schemas.microsoft.com/office/drawing/2014/main" id="{473AE092-92FC-E06F-3FF9-9F3C3D84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40" y="4847030"/>
            <a:ext cx="1036305" cy="10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1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69D7FB08-0104-9602-992B-25FB8C221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621" y="1591700"/>
            <a:ext cx="8512263" cy="5018990"/>
          </a:xfrm>
          <a:prstGeom prst="rect">
            <a:avLst/>
          </a:prstGeom>
        </p:spPr>
      </p:pic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A16B09D5-0CBB-34F7-73CB-B4446DA7E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98" y="1932473"/>
            <a:ext cx="1746542" cy="741549"/>
          </a:xfrm>
          <a:prstGeom prst="rect">
            <a:avLst/>
          </a:prstGeom>
        </p:spPr>
      </p:pic>
      <p:pic>
        <p:nvPicPr>
          <p:cNvPr id="6" name="Imagen 5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9FBFFDC4-5AE1-3612-7EA7-38461C06E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19" y="3688584"/>
            <a:ext cx="1428169" cy="741549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3CFC3E0-DA9D-D665-E9A8-6DB4E68F2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06" y="4499799"/>
            <a:ext cx="856816" cy="899073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D422A56F-09AF-D2CF-CCF2-45A9C1D5B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6042" y="4667159"/>
            <a:ext cx="1168842" cy="1067395"/>
          </a:xfrm>
          <a:prstGeom prst="rect">
            <a:avLst/>
          </a:prstGeom>
        </p:spPr>
      </p:pic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8635E6D2-7EDA-94B7-AA6E-45AB7A8EE2A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83205"/>
          <a:stretch/>
        </p:blipFill>
        <p:spPr>
          <a:xfrm>
            <a:off x="410176" y="2784573"/>
            <a:ext cx="490321" cy="7006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42021F5-9700-46FE-8CA8-C1E11FFAB4F5}"/>
              </a:ext>
            </a:extLst>
          </p:cNvPr>
          <p:cNvSpPr txBox="1"/>
          <p:nvPr/>
        </p:nvSpPr>
        <p:spPr>
          <a:xfrm>
            <a:off x="956082" y="2822769"/>
            <a:ext cx="1428170" cy="34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TIIAME-NRU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570AEC-5559-20C0-9CF6-3EE3184E0EDE}"/>
              </a:ext>
            </a:extLst>
          </p:cNvPr>
          <p:cNvSpPr txBox="1"/>
          <p:nvPr/>
        </p:nvSpPr>
        <p:spPr>
          <a:xfrm>
            <a:off x="938359" y="3077672"/>
            <a:ext cx="1635099" cy="34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BINRM-TIIAME</a:t>
            </a:r>
          </a:p>
        </p:txBody>
      </p:sp>
    </p:spTree>
    <p:extLst>
      <p:ext uri="{BB962C8B-B14F-4D97-AF65-F5344CB8AC3E}">
        <p14:creationId xmlns:p14="http://schemas.microsoft.com/office/powerpoint/2010/main" val="31820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218" y="605282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94E3B07-1576-A97F-4454-5A8E68BC3E42}"/>
              </a:ext>
            </a:extLst>
          </p:cNvPr>
          <p:cNvSpPr txBox="1"/>
          <p:nvPr/>
        </p:nvSpPr>
        <p:spPr>
          <a:xfrm>
            <a:off x="225218" y="1640515"/>
            <a:ext cx="110649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Разработка </a:t>
            </a:r>
            <a:r>
              <a:rPr lang="ru-RU" sz="2400" dirty="0" err="1"/>
              <a:t>микроквалификаций</a:t>
            </a:r>
            <a:r>
              <a:rPr lang="ru-RU" sz="2400" dirty="0"/>
              <a:t> и цифровых образовательных инструментов </a:t>
            </a:r>
          </a:p>
          <a:p>
            <a:r>
              <a:rPr lang="ru-RU" sz="2400" dirty="0"/>
              <a:t>по устойчивому управлению земельными ресурсами для внедрения </a:t>
            </a:r>
          </a:p>
          <a:p>
            <a:r>
              <a:rPr lang="ru-RU" sz="2400" dirty="0"/>
              <a:t>в университетах Центральной Азии (Казахстан и Узбекистан) </a:t>
            </a:r>
            <a:endParaRPr lang="en-US" sz="2400" dirty="0"/>
          </a:p>
        </p:txBody>
      </p:sp>
      <p:sp>
        <p:nvSpPr>
          <p:cNvPr id="13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7498079" y="409312"/>
            <a:ext cx="4130373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Цели проекта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b="10558"/>
          <a:stretch/>
        </p:blipFill>
        <p:spPr>
          <a:xfrm>
            <a:off x="2752344" y="2907792"/>
            <a:ext cx="7027927" cy="38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9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prstClr val="white"/>
                </a:solidFill>
              </a:endParaRPr>
            </a:p>
          </p:txBody>
        </p:sp>
      </p:grpSp>
      <p:sp>
        <p:nvSpPr>
          <p:cNvPr id="35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2382853" y="409312"/>
            <a:ext cx="9245600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ES" sz="3200">
                <a:solidFill>
                  <a:prstClr val="white"/>
                </a:solidFill>
              </a:rPr>
              <a:t>European Commission Consultation Group [2020]</a:t>
            </a:r>
            <a:endParaRPr lang="es-ES" sz="3200" dirty="0">
              <a:solidFill>
                <a:prstClr val="white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72B451-2688-2E7C-D5F8-FA3AEB1C0B1A}"/>
              </a:ext>
            </a:extLst>
          </p:cNvPr>
          <p:cNvSpPr txBox="1"/>
          <p:nvPr/>
        </p:nvSpPr>
        <p:spPr>
          <a:xfrm>
            <a:off x="672801" y="2509491"/>
            <a:ext cx="10846400" cy="266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</a:rPr>
              <a:t>Микроквалификация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 - это подтверждение результатов обучения, которые обучающийся приобрел в результате короткого периода обучения. Эти результаты обучения были оценены в соответствии с прозрачными стандартами.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Доказательство содержится в сертифицированном документе, в котором указаны имя владельца, достигнутые результаты обучения, метод оценки, наименование органа, выдавшего документ, уровень квалификационной рамки и количество освоенных кредитов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</a:rPr>
              <a:t>Микроквалификации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 могут быть объединены в более крупные квалификации. Они подкреплены гарантией качества в соответствии с согласованными стандартам</a:t>
            </a:r>
            <a:endParaRPr lang="es-ES" sz="1600" dirty="0">
              <a:solidFill>
                <a:prstClr val="black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0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5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2768667" y="257592"/>
            <a:ext cx="9245600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</a:rPr>
              <a:t>Доклад ЮНЕСКО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72B451-2688-2E7C-D5F8-FA3AEB1C0B1A}"/>
              </a:ext>
            </a:extLst>
          </p:cNvPr>
          <p:cNvSpPr txBox="1"/>
          <p:nvPr/>
        </p:nvSpPr>
        <p:spPr>
          <a:xfrm>
            <a:off x="482270" y="1969995"/>
            <a:ext cx="10846400" cy="2841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Микроквалификация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- «запись о целенаправленных учебных достижениях, подтверждающих, что учащийся знает, понимает или может делать». Он также «включает оценку, основанную на четко определенных стандартах», «выдается надежным провайдером», «может также способствовать или дополнять другие микро- или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макроквалификации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путем признания предыдущего обучения» и «соответствует стандартам, требуемым соответствующим обеспечением качества»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7180" y="5802704"/>
            <a:ext cx="8769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ВЫСШЕЕ ОБРАЗОВАНИЕ В МИРЕ</a:t>
            </a:r>
          </a:p>
          <a:p>
            <a:r>
              <a:rPr lang="ru-RU" sz="1600" dirty="0"/>
              <a:t>Бюллетень «Независимого агентства по обеспечению качества в образовании» (IQAA)</a:t>
            </a:r>
          </a:p>
          <a:p>
            <a:r>
              <a:rPr lang="ru-RU" sz="1600" dirty="0"/>
              <a:t>№23, Астана, 2024</a:t>
            </a:r>
          </a:p>
        </p:txBody>
      </p:sp>
    </p:spTree>
    <p:extLst>
      <p:ext uri="{BB962C8B-B14F-4D97-AF65-F5344CB8AC3E}">
        <p14:creationId xmlns:p14="http://schemas.microsoft.com/office/powerpoint/2010/main" val="306128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5" name="Google Shape;198;p1">
            <a:extLst>
              <a:ext uri="{FF2B5EF4-FFF2-40B4-BE49-F238E27FC236}">
                <a16:creationId xmlns:a16="http://schemas.microsoft.com/office/drawing/2014/main" id="{355E7145-48AB-384B-597F-1E370182A776}"/>
              </a:ext>
            </a:extLst>
          </p:cNvPr>
          <p:cNvSpPr txBox="1"/>
          <p:nvPr/>
        </p:nvSpPr>
        <p:spPr>
          <a:xfrm>
            <a:off x="2574251" y="339164"/>
            <a:ext cx="9245600" cy="5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Об утверждении государственных общеобязательных стандартов высшего и послевузовского образования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72B451-2688-2E7C-D5F8-FA3AEB1C0B1A}"/>
              </a:ext>
            </a:extLst>
          </p:cNvPr>
          <p:cNvSpPr txBox="1"/>
          <p:nvPr/>
        </p:nvSpPr>
        <p:spPr>
          <a:xfrm>
            <a:off x="587078" y="2557823"/>
            <a:ext cx="10846400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/>
              <a:t>9-1)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микроквалификация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набор знаний, навыков и компетенций, полученный по завершению короткого периода обучения, позволяющий выполнять отдельные трудовые функции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7180" y="5802704"/>
            <a:ext cx="8769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Приказ Министра науки и высшего образования Республики Казахстан от 20 июля 2022 года № 2. Зарегистрирован в Министерстве юстиции Республики Казахстан 27 июля 2022 года № 28916</a:t>
            </a:r>
          </a:p>
        </p:txBody>
      </p:sp>
    </p:spTree>
    <p:extLst>
      <p:ext uri="{BB962C8B-B14F-4D97-AF65-F5344CB8AC3E}">
        <p14:creationId xmlns:p14="http://schemas.microsoft.com/office/powerpoint/2010/main" val="271243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034ED421-2B7C-004B-7AD4-AD76444C6F20}"/>
              </a:ext>
            </a:extLst>
          </p:cNvPr>
          <p:cNvSpPr/>
          <p:nvPr/>
        </p:nvSpPr>
        <p:spPr>
          <a:xfrm rot="5400000">
            <a:off x="5365046" y="-5365046"/>
            <a:ext cx="1461910" cy="12192002"/>
          </a:xfrm>
          <a:prstGeom prst="rect">
            <a:avLst/>
          </a:prstGeom>
          <a:solidFill>
            <a:srgbClr val="009A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A2A5CA-CF51-376E-4E3C-432C8E0DA28D}"/>
              </a:ext>
            </a:extLst>
          </p:cNvPr>
          <p:cNvSpPr/>
          <p:nvPr/>
        </p:nvSpPr>
        <p:spPr>
          <a:xfrm rot="5400000">
            <a:off x="5970573" y="-4589854"/>
            <a:ext cx="79410" cy="12020552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Google Shape;206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03CEEC9E-17D5-A284-DE97-8F3B2063DC4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5116" y="6007100"/>
            <a:ext cx="2453641" cy="5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A0420C1-F23A-5CD1-427B-1468F9EC5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5" y="4944258"/>
            <a:ext cx="1746542" cy="1062842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F127F30-FC8F-385B-0578-1D8A745302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6" y="105870"/>
            <a:ext cx="1978435" cy="1203959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9EA63604-8C38-2A1A-F66E-F978F3521311}"/>
              </a:ext>
            </a:extLst>
          </p:cNvPr>
          <p:cNvGrpSpPr/>
          <p:nvPr/>
        </p:nvGrpSpPr>
        <p:grpSpPr>
          <a:xfrm>
            <a:off x="12020551" y="-1"/>
            <a:ext cx="171449" cy="1461912"/>
            <a:chOff x="12020551" y="-1"/>
            <a:chExt cx="171449" cy="146191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7AE01BCF-74E1-511D-937B-76D869EF1236}"/>
                </a:ext>
              </a:extLst>
            </p:cNvPr>
            <p:cNvSpPr/>
            <p:nvPr/>
          </p:nvSpPr>
          <p:spPr>
            <a:xfrm rot="5400000">
              <a:off x="11746000" y="274551"/>
              <a:ext cx="720552" cy="171448"/>
            </a:xfrm>
            <a:prstGeom prst="rect">
              <a:avLst/>
            </a:prstGeom>
            <a:solidFill>
              <a:srgbClr val="AE7D5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E20A6512-52EC-FADB-1ED9-E5EF7757E811}"/>
                </a:ext>
              </a:extLst>
            </p:cNvPr>
            <p:cNvSpPr/>
            <p:nvPr/>
          </p:nvSpPr>
          <p:spPr>
            <a:xfrm rot="5400000">
              <a:off x="11735596" y="1005506"/>
              <a:ext cx="741360" cy="171449"/>
            </a:xfrm>
            <a:prstGeom prst="rect">
              <a:avLst/>
            </a:prstGeom>
            <a:solidFill>
              <a:srgbClr val="1565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2" name="Prostokąt 42">
            <a:extLst>
              <a:ext uri="{FF2B5EF4-FFF2-40B4-BE49-F238E27FC236}">
                <a16:creationId xmlns:a16="http://schemas.microsoft.com/office/drawing/2014/main" id="{BF58E5D6-5D6C-EE7C-00F4-E0C89169B766}"/>
              </a:ext>
            </a:extLst>
          </p:cNvPr>
          <p:cNvSpPr/>
          <p:nvPr/>
        </p:nvSpPr>
        <p:spPr>
          <a:xfrm>
            <a:off x="5190279" y="5123143"/>
            <a:ext cx="2905385" cy="89916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FE101FB-9EAD-5ACE-2494-E3099687089E}"/>
              </a:ext>
            </a:extLst>
          </p:cNvPr>
          <p:cNvSpPr/>
          <p:nvPr/>
        </p:nvSpPr>
        <p:spPr>
          <a:xfrm>
            <a:off x="8266283" y="3845847"/>
            <a:ext cx="2057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Arial" panose="020B0604020202020204" pitchFamily="34" charset="0"/>
              </a:rPr>
              <a:t>обучающиеся</a:t>
            </a:r>
            <a:endParaRPr lang="en-GB" sz="2000" dirty="0">
              <a:cs typeface="Arial" panose="020B0604020202020204" pitchFamily="34" charset="0"/>
            </a:endParaRPr>
          </a:p>
        </p:txBody>
      </p:sp>
      <p:cxnSp>
        <p:nvCxnSpPr>
          <p:cNvPr id="5" name="Łącznik prosty ze strzałką 19">
            <a:extLst>
              <a:ext uri="{FF2B5EF4-FFF2-40B4-BE49-F238E27FC236}">
                <a16:creationId xmlns:a16="http://schemas.microsoft.com/office/drawing/2014/main" id="{F6486850-30C3-5B31-173C-685B32415FF9}"/>
              </a:ext>
            </a:extLst>
          </p:cNvPr>
          <p:cNvCxnSpPr>
            <a:stCxn id="10" idx="0"/>
          </p:cNvCxnSpPr>
          <p:nvPr/>
        </p:nvCxnSpPr>
        <p:spPr>
          <a:xfrm flipV="1">
            <a:off x="3047139" y="2748982"/>
            <a:ext cx="2295" cy="72301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20">
            <a:extLst>
              <a:ext uri="{FF2B5EF4-FFF2-40B4-BE49-F238E27FC236}">
                <a16:creationId xmlns:a16="http://schemas.microsoft.com/office/drawing/2014/main" id="{077D7AA8-6473-6382-B612-1631C554B6A4}"/>
              </a:ext>
            </a:extLst>
          </p:cNvPr>
          <p:cNvSpPr/>
          <p:nvPr/>
        </p:nvSpPr>
        <p:spPr>
          <a:xfrm>
            <a:off x="1596741" y="1613861"/>
            <a:ext cx="2905385" cy="1135121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9" name="Rettangolo 3">
            <a:extLst>
              <a:ext uri="{FF2B5EF4-FFF2-40B4-BE49-F238E27FC236}">
                <a16:creationId xmlns:a16="http://schemas.microsoft.com/office/drawing/2014/main" id="{5D3DB035-D229-7748-491E-2E394AA1336E}"/>
              </a:ext>
            </a:extLst>
          </p:cNvPr>
          <p:cNvSpPr/>
          <p:nvPr/>
        </p:nvSpPr>
        <p:spPr>
          <a:xfrm>
            <a:off x="1740296" y="1825068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Arial" panose="020B0604020202020204" pitchFamily="34" charset="0"/>
              </a:rPr>
              <a:t>Разработка </a:t>
            </a:r>
            <a:r>
              <a:rPr lang="ru-RU" sz="2000" dirty="0" err="1">
                <a:cs typeface="Arial" panose="020B0604020202020204" pitchFamily="34" charset="0"/>
              </a:rPr>
              <a:t>микроквалификации</a:t>
            </a:r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0" name="Prostokąt 28">
            <a:extLst>
              <a:ext uri="{FF2B5EF4-FFF2-40B4-BE49-F238E27FC236}">
                <a16:creationId xmlns:a16="http://schemas.microsoft.com/office/drawing/2014/main" id="{339D5AE6-0C7E-F9E7-FF3F-ADBE88098846}"/>
              </a:ext>
            </a:extLst>
          </p:cNvPr>
          <p:cNvSpPr/>
          <p:nvPr/>
        </p:nvSpPr>
        <p:spPr>
          <a:xfrm>
            <a:off x="1594446" y="3472000"/>
            <a:ext cx="2905385" cy="113512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CB2883F3-5D97-E7E0-C810-0A275554E08A}"/>
              </a:ext>
            </a:extLst>
          </p:cNvPr>
          <p:cNvSpPr/>
          <p:nvPr/>
        </p:nvSpPr>
        <p:spPr>
          <a:xfrm>
            <a:off x="1751738" y="3735146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Arial" panose="020B0604020202020204" pitchFamily="34" charset="0"/>
              </a:rPr>
              <a:t>учебная деятельность</a:t>
            </a:r>
          </a:p>
          <a:p>
            <a:pPr algn="ctr"/>
            <a:r>
              <a:rPr lang="ru-RU" sz="2000" dirty="0">
                <a:cs typeface="Arial" panose="020B0604020202020204" pitchFamily="34" charset="0"/>
              </a:rPr>
              <a:t>(цикл)</a:t>
            </a:r>
            <a:endParaRPr lang="en-GB" sz="1600" dirty="0">
              <a:cs typeface="Arial" panose="020B0604020202020204" pitchFamily="34" charset="0"/>
            </a:endParaRPr>
          </a:p>
        </p:txBody>
      </p:sp>
      <p:cxnSp>
        <p:nvCxnSpPr>
          <p:cNvPr id="12" name="Łącznik prosty ze strzałką 41">
            <a:extLst>
              <a:ext uri="{FF2B5EF4-FFF2-40B4-BE49-F238E27FC236}">
                <a16:creationId xmlns:a16="http://schemas.microsoft.com/office/drawing/2014/main" id="{CDD00BA7-EDB6-D518-19F7-FC1A6A42B252}"/>
              </a:ext>
            </a:extLst>
          </p:cNvPr>
          <p:cNvCxnSpPr/>
          <p:nvPr/>
        </p:nvCxnSpPr>
        <p:spPr>
          <a:xfrm flipV="1">
            <a:off x="4499831" y="2141815"/>
            <a:ext cx="999292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51">
            <a:extLst>
              <a:ext uri="{FF2B5EF4-FFF2-40B4-BE49-F238E27FC236}">
                <a16:creationId xmlns:a16="http://schemas.microsoft.com/office/drawing/2014/main" id="{2D2B1636-349A-9635-12E7-8E690B929CB8}"/>
              </a:ext>
            </a:extLst>
          </p:cNvPr>
          <p:cNvCxnSpPr/>
          <p:nvPr/>
        </p:nvCxnSpPr>
        <p:spPr>
          <a:xfrm flipV="1">
            <a:off x="4502126" y="3654886"/>
            <a:ext cx="2933496" cy="3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59">
            <a:extLst>
              <a:ext uri="{FF2B5EF4-FFF2-40B4-BE49-F238E27FC236}">
                <a16:creationId xmlns:a16="http://schemas.microsoft.com/office/drawing/2014/main" id="{754F3341-BBD4-7000-8A4C-7A3C5BB1D082}"/>
              </a:ext>
            </a:extLst>
          </p:cNvPr>
          <p:cNvCxnSpPr/>
          <p:nvPr/>
        </p:nvCxnSpPr>
        <p:spPr>
          <a:xfrm>
            <a:off x="5713207" y="4549482"/>
            <a:ext cx="0" cy="84934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60">
            <a:extLst>
              <a:ext uri="{FF2B5EF4-FFF2-40B4-BE49-F238E27FC236}">
                <a16:creationId xmlns:a16="http://schemas.microsoft.com/office/drawing/2014/main" id="{E44A2205-90B6-3BFF-6396-77791DB89B9F}"/>
              </a:ext>
            </a:extLst>
          </p:cNvPr>
          <p:cNvCxnSpPr/>
          <p:nvPr/>
        </p:nvCxnSpPr>
        <p:spPr>
          <a:xfrm>
            <a:off x="3035696" y="4607121"/>
            <a:ext cx="0" cy="9691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61">
            <a:extLst>
              <a:ext uri="{FF2B5EF4-FFF2-40B4-BE49-F238E27FC236}">
                <a16:creationId xmlns:a16="http://schemas.microsoft.com/office/drawing/2014/main" id="{22C72304-D046-3DAE-4081-EC54A57084B4}"/>
              </a:ext>
            </a:extLst>
          </p:cNvPr>
          <p:cNvCxnSpPr/>
          <p:nvPr/>
        </p:nvCxnSpPr>
        <p:spPr>
          <a:xfrm flipH="1" flipV="1">
            <a:off x="5713207" y="3116928"/>
            <a:ext cx="2" cy="1097262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63">
            <a:extLst>
              <a:ext uri="{FF2B5EF4-FFF2-40B4-BE49-F238E27FC236}">
                <a16:creationId xmlns:a16="http://schemas.microsoft.com/office/drawing/2014/main" id="{8E24D6C8-2CBB-C688-B9A4-11C3DBA37125}"/>
              </a:ext>
            </a:extLst>
          </p:cNvPr>
          <p:cNvCxnSpPr/>
          <p:nvPr/>
        </p:nvCxnSpPr>
        <p:spPr>
          <a:xfrm flipH="1">
            <a:off x="3035696" y="5576266"/>
            <a:ext cx="2154583" cy="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68">
            <a:extLst>
              <a:ext uri="{FF2B5EF4-FFF2-40B4-BE49-F238E27FC236}">
                <a16:creationId xmlns:a16="http://schemas.microsoft.com/office/drawing/2014/main" id="{724615FE-151C-2FD0-8A2C-5C4E1494D27A}"/>
              </a:ext>
            </a:extLst>
          </p:cNvPr>
          <p:cNvCxnSpPr/>
          <p:nvPr/>
        </p:nvCxnSpPr>
        <p:spPr>
          <a:xfrm flipH="1">
            <a:off x="5085587" y="3110491"/>
            <a:ext cx="2518036" cy="643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34">
            <a:extLst>
              <a:ext uri="{FF2B5EF4-FFF2-40B4-BE49-F238E27FC236}">
                <a16:creationId xmlns:a16="http://schemas.microsoft.com/office/drawing/2014/main" id="{32806D6F-693E-2561-89D3-168143CEB58E}"/>
              </a:ext>
            </a:extLst>
          </p:cNvPr>
          <p:cNvSpPr/>
          <p:nvPr/>
        </p:nvSpPr>
        <p:spPr>
          <a:xfrm>
            <a:off x="5513298" y="1613860"/>
            <a:ext cx="2905385" cy="113512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cs typeface="Arial" panose="020B0604020202020204" pitchFamily="34" charset="0"/>
            </a:endParaRPr>
          </a:p>
        </p:txBody>
      </p:sp>
      <p:sp>
        <p:nvSpPr>
          <p:cNvPr id="23" name="Rettangolo 3">
            <a:extLst>
              <a:ext uri="{FF2B5EF4-FFF2-40B4-BE49-F238E27FC236}">
                <a16:creationId xmlns:a16="http://schemas.microsoft.com/office/drawing/2014/main" id="{CBB34496-E22C-9DF6-83A2-EF7FB303A0AF}"/>
              </a:ext>
            </a:extLst>
          </p:cNvPr>
          <p:cNvSpPr/>
          <p:nvPr/>
        </p:nvSpPr>
        <p:spPr>
          <a:xfrm>
            <a:off x="5675483" y="1787873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Шаблон </a:t>
            </a:r>
            <a:r>
              <a:rPr lang="ru-RU" sz="2000" b="1" dirty="0" err="1"/>
              <a:t>микроквалификации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4" name="Rettangolo 3">
            <a:extLst>
              <a:ext uri="{FF2B5EF4-FFF2-40B4-BE49-F238E27FC236}">
                <a16:creationId xmlns:a16="http://schemas.microsoft.com/office/drawing/2014/main" id="{3E017B87-F8D3-D10F-03C5-73B063BF252C}"/>
              </a:ext>
            </a:extLst>
          </p:cNvPr>
          <p:cNvSpPr/>
          <p:nvPr/>
        </p:nvSpPr>
        <p:spPr>
          <a:xfrm>
            <a:off x="3188096" y="2791415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Описание </a:t>
            </a:r>
            <a:r>
              <a:rPr lang="ru-RU" dirty="0" err="1"/>
              <a:t>микроквалификации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25" name="Elipsa 3">
            <a:extLst>
              <a:ext uri="{FF2B5EF4-FFF2-40B4-BE49-F238E27FC236}">
                <a16:creationId xmlns:a16="http://schemas.microsoft.com/office/drawing/2014/main" id="{22A4803D-255F-0A6D-E806-18348F7721A2}"/>
              </a:ext>
            </a:extLst>
          </p:cNvPr>
          <p:cNvSpPr/>
          <p:nvPr/>
        </p:nvSpPr>
        <p:spPr>
          <a:xfrm>
            <a:off x="7433327" y="3474203"/>
            <a:ext cx="340587" cy="3405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" name="Łącznik prosty ze strzałką 40">
            <a:extLst>
              <a:ext uri="{FF2B5EF4-FFF2-40B4-BE49-F238E27FC236}">
                <a16:creationId xmlns:a16="http://schemas.microsoft.com/office/drawing/2014/main" id="{94BD128D-9EA3-36F4-A518-8D8E03491125}"/>
              </a:ext>
            </a:extLst>
          </p:cNvPr>
          <p:cNvCxnSpPr/>
          <p:nvPr/>
        </p:nvCxnSpPr>
        <p:spPr>
          <a:xfrm>
            <a:off x="4502126" y="4379189"/>
            <a:ext cx="1173357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43">
            <a:extLst>
              <a:ext uri="{FF2B5EF4-FFF2-40B4-BE49-F238E27FC236}">
                <a16:creationId xmlns:a16="http://schemas.microsoft.com/office/drawing/2014/main" id="{F59959CE-B838-9B5F-ED81-C818BE2C177A}"/>
              </a:ext>
            </a:extLst>
          </p:cNvPr>
          <p:cNvSpPr/>
          <p:nvPr/>
        </p:nvSpPr>
        <p:spPr>
          <a:xfrm>
            <a:off x="5542914" y="4208895"/>
            <a:ext cx="340587" cy="3405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Zwój pionowy 8">
            <a:extLst>
              <a:ext uri="{FF2B5EF4-FFF2-40B4-BE49-F238E27FC236}">
                <a16:creationId xmlns:a16="http://schemas.microsoft.com/office/drawing/2014/main" id="{6CFB83C9-E0C7-6642-5C45-6CEB9485780F}"/>
              </a:ext>
            </a:extLst>
          </p:cNvPr>
          <p:cNvSpPr/>
          <p:nvPr/>
        </p:nvSpPr>
        <p:spPr>
          <a:xfrm>
            <a:off x="5530327" y="5402434"/>
            <a:ext cx="365760" cy="347665"/>
          </a:xfrm>
          <a:prstGeom prst="vertic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Łącznik prosty ze strzałką 49">
            <a:extLst>
              <a:ext uri="{FF2B5EF4-FFF2-40B4-BE49-F238E27FC236}">
                <a16:creationId xmlns:a16="http://schemas.microsoft.com/office/drawing/2014/main" id="{6547B34E-A2EC-03F1-955C-6C2C578F5ABA}"/>
              </a:ext>
            </a:extLst>
          </p:cNvPr>
          <p:cNvCxnSpPr>
            <a:stCxn id="25" idx="4"/>
            <a:endCxn id="34" idx="0"/>
          </p:cNvCxnSpPr>
          <p:nvPr/>
        </p:nvCxnSpPr>
        <p:spPr>
          <a:xfrm flipH="1">
            <a:off x="7601240" y="3814790"/>
            <a:ext cx="2381" cy="158764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wój pionowy 50">
            <a:extLst>
              <a:ext uri="{FF2B5EF4-FFF2-40B4-BE49-F238E27FC236}">
                <a16:creationId xmlns:a16="http://schemas.microsoft.com/office/drawing/2014/main" id="{6CADEA56-83DC-1A87-896E-6C741CB98380}"/>
              </a:ext>
            </a:extLst>
          </p:cNvPr>
          <p:cNvSpPr/>
          <p:nvPr/>
        </p:nvSpPr>
        <p:spPr>
          <a:xfrm>
            <a:off x="7418360" y="5402434"/>
            <a:ext cx="365760" cy="347665"/>
          </a:xfrm>
          <a:prstGeom prst="vertic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Łącznik prosty ze strzałką 52">
            <a:extLst>
              <a:ext uri="{FF2B5EF4-FFF2-40B4-BE49-F238E27FC236}">
                <a16:creationId xmlns:a16="http://schemas.microsoft.com/office/drawing/2014/main" id="{58A84410-FE71-5C9E-7309-8D691A9032E7}"/>
              </a:ext>
            </a:extLst>
          </p:cNvPr>
          <p:cNvCxnSpPr/>
          <p:nvPr/>
        </p:nvCxnSpPr>
        <p:spPr>
          <a:xfrm>
            <a:off x="4484864" y="3963364"/>
            <a:ext cx="2481126" cy="7883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a 54">
            <a:extLst>
              <a:ext uri="{FF2B5EF4-FFF2-40B4-BE49-F238E27FC236}">
                <a16:creationId xmlns:a16="http://schemas.microsoft.com/office/drawing/2014/main" id="{3B7A82F0-B85F-064F-2A67-13DBAE0DA7A3}"/>
              </a:ext>
            </a:extLst>
          </p:cNvPr>
          <p:cNvSpPr/>
          <p:nvPr/>
        </p:nvSpPr>
        <p:spPr>
          <a:xfrm>
            <a:off x="6970883" y="3800954"/>
            <a:ext cx="340587" cy="3405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Łącznik prosty ze strzałką 55">
            <a:extLst>
              <a:ext uri="{FF2B5EF4-FFF2-40B4-BE49-F238E27FC236}">
                <a16:creationId xmlns:a16="http://schemas.microsoft.com/office/drawing/2014/main" id="{D24221F5-8BEA-4F82-3ED8-EF0D6809A337}"/>
              </a:ext>
            </a:extLst>
          </p:cNvPr>
          <p:cNvCxnSpPr>
            <a:stCxn id="37" idx="4"/>
            <a:endCxn id="39" idx="0"/>
          </p:cNvCxnSpPr>
          <p:nvPr/>
        </p:nvCxnSpPr>
        <p:spPr>
          <a:xfrm flipH="1">
            <a:off x="7141176" y="4141541"/>
            <a:ext cx="1" cy="126089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wój pionowy 56">
            <a:extLst>
              <a:ext uri="{FF2B5EF4-FFF2-40B4-BE49-F238E27FC236}">
                <a16:creationId xmlns:a16="http://schemas.microsoft.com/office/drawing/2014/main" id="{05C0E938-D2CA-4D0F-EA4B-6252AA8865AB}"/>
              </a:ext>
            </a:extLst>
          </p:cNvPr>
          <p:cNvSpPr/>
          <p:nvPr/>
        </p:nvSpPr>
        <p:spPr>
          <a:xfrm>
            <a:off x="6958296" y="5402434"/>
            <a:ext cx="365760" cy="347665"/>
          </a:xfrm>
          <a:prstGeom prst="vertic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0" name="Łącznik prosty ze strzałką 57">
            <a:extLst>
              <a:ext uri="{FF2B5EF4-FFF2-40B4-BE49-F238E27FC236}">
                <a16:creationId xmlns:a16="http://schemas.microsoft.com/office/drawing/2014/main" id="{5CED508D-6446-6393-3A3A-045C76231995}"/>
              </a:ext>
            </a:extLst>
          </p:cNvPr>
          <p:cNvCxnSpPr/>
          <p:nvPr/>
        </p:nvCxnSpPr>
        <p:spPr>
          <a:xfrm>
            <a:off x="6251641" y="5576266"/>
            <a:ext cx="304800" cy="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62">
            <a:extLst>
              <a:ext uri="{FF2B5EF4-FFF2-40B4-BE49-F238E27FC236}">
                <a16:creationId xmlns:a16="http://schemas.microsoft.com/office/drawing/2014/main" id="{57C88B05-D1A0-3B9C-12C4-C16CE044770A}"/>
              </a:ext>
            </a:extLst>
          </p:cNvPr>
          <p:cNvCxnSpPr/>
          <p:nvPr/>
        </p:nvCxnSpPr>
        <p:spPr>
          <a:xfrm>
            <a:off x="4933186" y="4161159"/>
            <a:ext cx="304800" cy="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Nawias klamrowy zamykający 15">
            <a:extLst>
              <a:ext uri="{FF2B5EF4-FFF2-40B4-BE49-F238E27FC236}">
                <a16:creationId xmlns:a16="http://schemas.microsoft.com/office/drawing/2014/main" id="{9E4103A0-1071-1CF9-422D-87589A31D876}"/>
              </a:ext>
            </a:extLst>
          </p:cNvPr>
          <p:cNvSpPr/>
          <p:nvPr/>
        </p:nvSpPr>
        <p:spPr>
          <a:xfrm>
            <a:off x="8019481" y="3542322"/>
            <a:ext cx="190500" cy="1007160"/>
          </a:xfrm>
          <a:prstGeom prst="rightBrace">
            <a:avLst>
              <a:gd name="adj1" fmla="val 36120"/>
              <a:gd name="adj2" fmla="val 5075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3" name="Łącznik prosty ze strzałką 66">
            <a:extLst>
              <a:ext uri="{FF2B5EF4-FFF2-40B4-BE49-F238E27FC236}">
                <a16:creationId xmlns:a16="http://schemas.microsoft.com/office/drawing/2014/main" id="{625A210B-3B4A-6F29-9F43-09F8F780F7AB}"/>
              </a:ext>
            </a:extLst>
          </p:cNvPr>
          <p:cNvCxnSpPr>
            <a:stCxn id="37" idx="0"/>
          </p:cNvCxnSpPr>
          <p:nvPr/>
        </p:nvCxnSpPr>
        <p:spPr>
          <a:xfrm flipH="1" flipV="1">
            <a:off x="7136142" y="3110491"/>
            <a:ext cx="5035" cy="690463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69">
            <a:extLst>
              <a:ext uri="{FF2B5EF4-FFF2-40B4-BE49-F238E27FC236}">
                <a16:creationId xmlns:a16="http://schemas.microsoft.com/office/drawing/2014/main" id="{30AAB938-8E62-1CEC-F2A5-7018CCB926B7}"/>
              </a:ext>
            </a:extLst>
          </p:cNvPr>
          <p:cNvCxnSpPr>
            <a:stCxn id="25" idx="0"/>
          </p:cNvCxnSpPr>
          <p:nvPr/>
        </p:nvCxnSpPr>
        <p:spPr>
          <a:xfrm flipV="1">
            <a:off x="7603621" y="3114580"/>
            <a:ext cx="2" cy="359623"/>
          </a:xfrm>
          <a:prstGeom prst="straightConnector1">
            <a:avLst/>
          </a:prstGeom>
          <a:ln w="190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117F279F-F702-4E10-C1D4-DB66E9D59881}"/>
              </a:ext>
            </a:extLst>
          </p:cNvPr>
          <p:cNvCxnSpPr/>
          <p:nvPr/>
        </p:nvCxnSpPr>
        <p:spPr>
          <a:xfrm>
            <a:off x="5705520" y="5745231"/>
            <a:ext cx="0" cy="55414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6">
            <a:extLst>
              <a:ext uri="{FF2B5EF4-FFF2-40B4-BE49-F238E27FC236}">
                <a16:creationId xmlns:a16="http://schemas.microsoft.com/office/drawing/2014/main" id="{4D990487-7B8C-CF22-F78F-EBA0F9CE6A41}"/>
              </a:ext>
            </a:extLst>
          </p:cNvPr>
          <p:cNvCxnSpPr/>
          <p:nvPr/>
        </p:nvCxnSpPr>
        <p:spPr>
          <a:xfrm>
            <a:off x="7141177" y="5745230"/>
            <a:ext cx="0" cy="55414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7">
            <a:extLst>
              <a:ext uri="{FF2B5EF4-FFF2-40B4-BE49-F238E27FC236}">
                <a16:creationId xmlns:a16="http://schemas.microsoft.com/office/drawing/2014/main" id="{0623CD6B-6022-6D61-AD21-03664E4B3BC8}"/>
              </a:ext>
            </a:extLst>
          </p:cNvPr>
          <p:cNvCxnSpPr/>
          <p:nvPr/>
        </p:nvCxnSpPr>
        <p:spPr>
          <a:xfrm>
            <a:off x="7592058" y="5750099"/>
            <a:ext cx="0" cy="55414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3">
            <a:extLst>
              <a:ext uri="{FF2B5EF4-FFF2-40B4-BE49-F238E27FC236}">
                <a16:creationId xmlns:a16="http://schemas.microsoft.com/office/drawing/2014/main" id="{3272451B-C617-6CF7-343D-EF13F772AEFD}"/>
              </a:ext>
            </a:extLst>
          </p:cNvPr>
          <p:cNvSpPr/>
          <p:nvPr/>
        </p:nvSpPr>
        <p:spPr>
          <a:xfrm>
            <a:off x="3035696" y="5580387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Присуждение </a:t>
            </a:r>
            <a:r>
              <a:rPr lang="ru-RU" dirty="0" err="1"/>
              <a:t>микрокваликации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9" name="Rettangolo 3">
            <a:extLst>
              <a:ext uri="{FF2B5EF4-FFF2-40B4-BE49-F238E27FC236}">
                <a16:creationId xmlns:a16="http://schemas.microsoft.com/office/drawing/2014/main" id="{CB466A1D-E2C2-AA1A-F2F3-A081537367A6}"/>
              </a:ext>
            </a:extLst>
          </p:cNvPr>
          <p:cNvSpPr/>
          <p:nvPr/>
        </p:nvSpPr>
        <p:spPr>
          <a:xfrm>
            <a:off x="8114730" y="5107904"/>
            <a:ext cx="2391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Репозитарий</a:t>
            </a:r>
            <a:r>
              <a:rPr lang="ru-RU" dirty="0"/>
              <a:t> </a:t>
            </a:r>
            <a:r>
              <a:rPr lang="ru-RU" dirty="0" err="1"/>
              <a:t>микроквалификаций</a:t>
            </a:r>
            <a:endParaRPr lang="en-GB" dirty="0"/>
          </a:p>
          <a:p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0" name="Rettangolo 3">
            <a:extLst>
              <a:ext uri="{FF2B5EF4-FFF2-40B4-BE49-F238E27FC236}">
                <a16:creationId xmlns:a16="http://schemas.microsoft.com/office/drawing/2014/main" id="{7477A247-001C-1030-E511-631A61D00435}"/>
              </a:ext>
            </a:extLst>
          </p:cNvPr>
          <p:cNvSpPr/>
          <p:nvPr/>
        </p:nvSpPr>
        <p:spPr>
          <a:xfrm>
            <a:off x="5237986" y="6322559"/>
            <a:ext cx="2851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cs typeface="Arial" panose="020B0604020202020204" pitchFamily="34" charset="0"/>
              </a:rPr>
              <a:t>стейкхолдеры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82138" y="6177891"/>
            <a:ext cx="355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Javier Rodrigo-</a:t>
            </a:r>
            <a:r>
              <a:rPr lang="en-US" i="1" dirty="0" err="1"/>
              <a:t>Ilarri</a:t>
            </a:r>
            <a:endParaRPr lang="en-US" i="1" dirty="0"/>
          </a:p>
          <a:p>
            <a:r>
              <a:rPr lang="en-US" i="1" dirty="0" err="1"/>
              <a:t>Universitat</a:t>
            </a:r>
            <a:r>
              <a:rPr lang="en-US" i="1" dirty="0"/>
              <a:t> </a:t>
            </a:r>
            <a:r>
              <a:rPr lang="en-US" i="1" dirty="0" err="1"/>
              <a:t>Politècnica</a:t>
            </a:r>
            <a:r>
              <a:rPr lang="en-US" i="1" dirty="0"/>
              <a:t> de </a:t>
            </a:r>
            <a:r>
              <a:rPr lang="en-US" i="1" dirty="0" err="1"/>
              <a:t>València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21463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2" ma:contentTypeDescription="Создание документа." ma:contentTypeScope="" ma:versionID="3449a38386be4877b5290b3354a8506a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b706186b50ec193594a63d5cd623c9eb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9A06C5-C5CE-42B7-8122-1B18D367E414}"/>
</file>

<file path=customXml/itemProps2.xml><?xml version="1.0" encoding="utf-8"?>
<ds:datastoreItem xmlns:ds="http://schemas.openxmlformats.org/officeDocument/2006/customXml" ds:itemID="{F5F20043-15CB-4452-BC41-9399F14A45C9}"/>
</file>

<file path=customXml/itemProps3.xml><?xml version="1.0" encoding="utf-8"?>
<ds:datastoreItem xmlns:ds="http://schemas.openxmlformats.org/officeDocument/2006/customXml" ds:itemID="{E0947BBA-8E70-4248-B694-40C0EC124052}"/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590</Words>
  <Application>Microsoft Office PowerPoint</Application>
  <PresentationFormat>Широкоэкранный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Rivillas</dc:creator>
  <cp:lastModifiedBy>Мәдібас Гүлзат</cp:lastModifiedBy>
  <cp:revision>48</cp:revision>
  <dcterms:created xsi:type="dcterms:W3CDTF">2024-03-10T17:47:07Z</dcterms:created>
  <dcterms:modified xsi:type="dcterms:W3CDTF">2025-02-19T04:19:49Z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